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457" r:id="rId3"/>
    <p:sldId id="380" r:id="rId4"/>
    <p:sldId id="378" r:id="rId5"/>
    <p:sldId id="455" r:id="rId6"/>
    <p:sldId id="456" r:id="rId7"/>
    <p:sldId id="388" r:id="rId8"/>
    <p:sldId id="458" r:id="rId9"/>
    <p:sldId id="44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5018" autoAdjust="0"/>
  </p:normalViewPr>
  <p:slideViewPr>
    <p:cSldViewPr snapToGrid="0" snapToObjects="1">
      <p:cViewPr varScale="1">
        <p:scale>
          <a:sx n="94" d="100"/>
          <a:sy n="94" d="100"/>
        </p:scale>
        <p:origin x="116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F5E38-C51F-4836-A03E-AE90D30CF7DF}" type="datetimeFigureOut">
              <a:rPr lang="en-US" smtClean="0"/>
              <a:pPr/>
              <a:t>9/22/2023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E7CB3-6DC2-4384-8BAF-337D457741E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342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E7CB3-6DC2-4384-8BAF-337D457741E3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18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E7CB3-6DC2-4384-8BAF-337D457741E3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E7CB3-6DC2-4384-8BAF-337D457741E3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917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7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0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2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2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1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5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2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6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6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180" y="832100"/>
            <a:ext cx="8013659" cy="42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180" y="1412384"/>
            <a:ext cx="8013659" cy="52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76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1400"/>
            <a:ext cx="7772400" cy="133638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Webinar: Importance of Reporting Adverse Events to SAHPRA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6186" y="2534553"/>
            <a:ext cx="6400800" cy="25564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JHB Health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Hethel Chouhan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51A3-CC9A-43C0-BD4A-50195102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832100"/>
            <a:ext cx="8289319" cy="427001"/>
          </a:xfrm>
        </p:spPr>
        <p:txBody>
          <a:bodyPr>
            <a:noAutofit/>
          </a:bodyPr>
          <a:lstStyle/>
          <a:p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Side effects experienced at Jhb Health Facilities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CAC4-95A3-44DD-BBB4-DED82D83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EXAMPLES OF ADRs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REPORTED 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567746"/>
              </p:ext>
            </p:extLst>
          </p:nvPr>
        </p:nvGraphicFramePr>
        <p:xfrm>
          <a:off x="922562" y="1412876"/>
          <a:ext cx="7992837" cy="5367521"/>
        </p:xfrm>
        <a:graphic>
          <a:graphicData uri="http://schemas.openxmlformats.org/drawingml/2006/table">
            <a:tbl>
              <a:tblPr/>
              <a:tblGrid>
                <a:gridCol w="824923">
                  <a:extLst>
                    <a:ext uri="{9D8B030D-6E8A-4147-A177-3AD203B41FA5}">
                      <a16:colId xmlns:a16="http://schemas.microsoft.com/office/drawing/2014/main" val="1346805182"/>
                    </a:ext>
                  </a:extLst>
                </a:gridCol>
                <a:gridCol w="1560666">
                  <a:extLst>
                    <a:ext uri="{9D8B030D-6E8A-4147-A177-3AD203B41FA5}">
                      <a16:colId xmlns:a16="http://schemas.microsoft.com/office/drawing/2014/main" val="3352605630"/>
                    </a:ext>
                  </a:extLst>
                </a:gridCol>
                <a:gridCol w="2073456">
                  <a:extLst>
                    <a:ext uri="{9D8B030D-6E8A-4147-A177-3AD203B41FA5}">
                      <a16:colId xmlns:a16="http://schemas.microsoft.com/office/drawing/2014/main" val="616469619"/>
                    </a:ext>
                  </a:extLst>
                </a:gridCol>
                <a:gridCol w="2385588">
                  <a:extLst>
                    <a:ext uri="{9D8B030D-6E8A-4147-A177-3AD203B41FA5}">
                      <a16:colId xmlns:a16="http://schemas.microsoft.com/office/drawing/2014/main" val="2358011913"/>
                    </a:ext>
                  </a:extLst>
                </a:gridCol>
                <a:gridCol w="1148204">
                  <a:extLst>
                    <a:ext uri="{9D8B030D-6E8A-4147-A177-3AD203B41FA5}">
                      <a16:colId xmlns:a16="http://schemas.microsoft.com/office/drawing/2014/main" val="257313219"/>
                    </a:ext>
                  </a:extLst>
                </a:gridCol>
              </a:tblGrid>
              <a:tr h="31846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of report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Suspected drugs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Reaction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reporting facility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1852"/>
                  </a:ext>
                </a:extLst>
              </a:tr>
              <a:tr h="31846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Biotech Enalapril 10mg tabs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Persistent cough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Amlodipine 5mg tabs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Lillian Ngoyi 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89247"/>
                  </a:ext>
                </a:extLst>
              </a:tr>
              <a:tr h="538279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Mylan TLD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Impaired renal function (Creatinine: 41)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Dumiva®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Abacavir+Lamivudine+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Dolutegravir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926194"/>
                  </a:ext>
                </a:extLst>
              </a:tr>
              <a:tr h="477693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TLD (Manufacturer not specified)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Impaired renal function (eGFR decreased)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Dumiva®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Abacavir+Lamivudine+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Dolutegravir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092910"/>
                  </a:ext>
                </a:extLst>
              </a:tr>
              <a:tr h="211543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Aspen HCTZ 12,5mg tabs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Lowered BP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27451"/>
                  </a:ext>
                </a:extLst>
              </a:tr>
              <a:tr h="477693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GenX Pharma Acriptega® (TLD)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Impaired renal function (Creatinine: 131)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Abacavir (+ Lamivudine + Dolutegravir)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382909"/>
                  </a:ext>
                </a:extLst>
              </a:tr>
              <a:tr h="477693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TLD (Manufacturer not specified)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Impaired renal function (Creatinine: 136, eGFR: 49)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Abacavir (+ Lamivudine + Dolutegravir)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41578"/>
                  </a:ext>
                </a:extLst>
              </a:tr>
              <a:tr h="31846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Aspen HCTZ 12,5mg tabs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Possible impaired renal function (eGFR: 49)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Amlodipine tabs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685728"/>
                  </a:ext>
                </a:extLst>
              </a:tr>
              <a:tr h="31846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Aspen HCTZ 12,5mg tabs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Fluid overload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Furosemide 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599764"/>
                  </a:ext>
                </a:extLst>
              </a:tr>
              <a:tr h="31846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Cipla TLD, Aspen HCTZ 12,5mg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Impaired renal function (Creatinine: 107)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drugs and replaced with Abacavir and Enalapril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04635"/>
                  </a:ext>
                </a:extLst>
              </a:tr>
              <a:tr h="477693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Cipla TLD 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Impaired renal function (Creatinine: 152)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Abacavir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Lamivudine +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Dolutegravir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506344"/>
                  </a:ext>
                </a:extLst>
              </a:tr>
              <a:tr h="477693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Aurobindo TLD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Impaired renal function (Creatinine: 186)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Abacavir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Lamivudine + Dolutegravir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0828"/>
                  </a:ext>
                </a:extLst>
              </a:tr>
              <a:tr h="31846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Aspen HCTZ 12,5mg tabs, Unimed Metformin 850mg 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Impaired renal function (Creatinine: 571, eGFR: 9)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Actraphane 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451595"/>
                  </a:ext>
                </a:extLst>
              </a:tr>
              <a:tr h="31846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Zidovudine (Manufacturer not specified)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Impaired renal function (Creatinine: 202)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Abacavir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6124" marR="6124" marT="61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6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8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CAC4-95A3-44DD-BBB4-DED82D83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EXAMPLES OF ADRs REPORTED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683798"/>
              </p:ext>
            </p:extLst>
          </p:nvPr>
        </p:nvGraphicFramePr>
        <p:xfrm>
          <a:off x="1007181" y="1412875"/>
          <a:ext cx="7932712" cy="5254625"/>
        </p:xfrm>
        <a:graphic>
          <a:graphicData uri="http://schemas.openxmlformats.org/drawingml/2006/table">
            <a:tbl>
              <a:tblPr/>
              <a:tblGrid>
                <a:gridCol w="818718">
                  <a:extLst>
                    <a:ext uri="{9D8B030D-6E8A-4147-A177-3AD203B41FA5}">
                      <a16:colId xmlns:a16="http://schemas.microsoft.com/office/drawing/2014/main" val="508049251"/>
                    </a:ext>
                  </a:extLst>
                </a:gridCol>
                <a:gridCol w="1548925">
                  <a:extLst>
                    <a:ext uri="{9D8B030D-6E8A-4147-A177-3AD203B41FA5}">
                      <a16:colId xmlns:a16="http://schemas.microsoft.com/office/drawing/2014/main" val="3915479171"/>
                    </a:ext>
                  </a:extLst>
                </a:gridCol>
                <a:gridCol w="2057858">
                  <a:extLst>
                    <a:ext uri="{9D8B030D-6E8A-4147-A177-3AD203B41FA5}">
                      <a16:colId xmlns:a16="http://schemas.microsoft.com/office/drawing/2014/main" val="446803633"/>
                    </a:ext>
                  </a:extLst>
                </a:gridCol>
                <a:gridCol w="2367644">
                  <a:extLst>
                    <a:ext uri="{9D8B030D-6E8A-4147-A177-3AD203B41FA5}">
                      <a16:colId xmlns:a16="http://schemas.microsoft.com/office/drawing/2014/main" val="2540937345"/>
                    </a:ext>
                  </a:extLst>
                </a:gridCol>
                <a:gridCol w="1139567">
                  <a:extLst>
                    <a:ext uri="{9D8B030D-6E8A-4147-A177-3AD203B41FA5}">
                      <a16:colId xmlns:a16="http://schemas.microsoft.com/office/drawing/2014/main" val="72817741"/>
                    </a:ext>
                  </a:extLst>
                </a:gridCol>
              </a:tblGrid>
              <a:tr h="30909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of report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Suspected drugs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Reaction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reporting facility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56481"/>
                  </a:ext>
                </a:extLst>
              </a:tr>
              <a:tr h="463643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TLD (Manufacturer not specified)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Impaired renal function (Creatinine: 107)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Abacavir (+ Lamivudine + Dolutegravir)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51543"/>
                  </a:ext>
                </a:extLst>
              </a:tr>
              <a:tr h="463643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Mylan Atroiza® (TEE)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Impaired renal function (Creatinine: 201, eGFR: 33)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Abacavir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Lamivudine +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Dolutegravir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77542"/>
                  </a:ext>
                </a:extLst>
              </a:tr>
              <a:tr h="463643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Hetero Combozil® (AZT + 3TC)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Impaired renal function (Creatinine: 147, eGFR: 33)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Abacavir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Lamivudine +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Dolutegravir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7364"/>
                  </a:ext>
                </a:extLst>
              </a:tr>
              <a:tr h="30909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Aspen HCTZ 12,5mg tabs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Impaired renal function (Creatinine: 153, eGFR: 29)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Amlodipine 10mg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623267"/>
                  </a:ext>
                </a:extLst>
              </a:tr>
              <a:tr h="30909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Aspen HCTZ 12,5mg tabs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Impaired renal function (Creatinine: 401, eGFR: 10)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increased dose of Enalapril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347736"/>
                  </a:ext>
                </a:extLst>
              </a:tr>
              <a:tr h="463643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Mylan TEE, Aspen HCTZ 12,5mg 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Impaired renal function (Creatinine: 134, eGFR: 34)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Abacavir (+ Lamivudine + Dolutegravir)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263532"/>
                  </a:ext>
                </a:extLst>
              </a:tr>
              <a:tr h="154548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Aspen HCTZ 12,5mg tabs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Hypotension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888942"/>
                  </a:ext>
                </a:extLst>
              </a:tr>
              <a:tr h="30909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Ascendis Atenolol 50mg tabs  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Bradycardia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Aspen HCTZ 12,5mg 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0987"/>
                  </a:ext>
                </a:extLst>
              </a:tr>
              <a:tr h="30909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Austell Enalapril 10mg tabs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Angioedema 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858449"/>
                  </a:ext>
                </a:extLst>
              </a:tr>
              <a:tr h="463643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Aurobindo TLD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Impaired renal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(Creatinine: 135, eGFR: 35)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suspected drug and replaced with Abacavir (+ Lamivudine + Dolutegravir)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952444"/>
                  </a:ext>
                </a:extLst>
              </a:tr>
              <a:tr h="463643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Aurobindo TLD, Austell Enalapril 10mg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Impaired renal function (Creatinine: 243, eGFR: 26)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Dumiva® (Abacavir/Lamivudine)+ Dolutegravir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559447"/>
                  </a:ext>
                </a:extLst>
              </a:tr>
              <a:tr h="463643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Aurobindo Volutrip ®(TLD)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Impaired renal function (Creatinine: 181, eGFR: 27)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Discontinued suspected drug and replaced with Dumiva® (Abacavir/Lamivudine)+ Dolutegravir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Itereleng 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363484"/>
                  </a:ext>
                </a:extLst>
              </a:tr>
              <a:tr h="30909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J&amp;J Covid-19 vaccine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Sudden onset of hot flushes, nausea and dizziness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intervention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Protea South </a:t>
                      </a:r>
                    </a:p>
                  </a:txBody>
                  <a:tcPr marL="5944" marR="5944" marT="59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647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EXAMPLES OF ADRs REPORTED</a:t>
            </a:r>
            <a:endParaRPr lang="en-ZA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475" y="1596913"/>
            <a:ext cx="8013700" cy="48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EXAMPLES OF ADRs REPORTED</a:t>
            </a:r>
            <a:endParaRPr lang="en-ZA" sz="24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475" y="1516373"/>
            <a:ext cx="8013700" cy="50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51A3-CC9A-43C0-BD4A-50195102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832100"/>
            <a:ext cx="8289319" cy="427001"/>
          </a:xfrm>
        </p:spPr>
        <p:txBody>
          <a:bodyPr>
            <a:noAutofit/>
          </a:bodyPr>
          <a:lstStyle/>
          <a:p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Jhb Health District do to ensure patient safety with regards to side effects experienced?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Steps taken by JHB Health District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Monthly facility visits to monitor pharmacovigilance.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Checking that ADR Reports are done and submitted monthly.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Compilation of monthly ADR reports for NDoH and SAHPRA.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Ideal Clinic Inspections: checking dispensing procedure such as correct labelling, directions given and counselling process.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Covid, liaised with traditional healers to explain the importance of vaccinating, side effects of the vaccines and the impact of mixing medications with complementary alternative/ herbal medicines.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Checking of patient prescriptions to ensure correct medications prescribed as per diagnosis, correct dosages, duration of treatment, correct directions being given, patient allergies, warnings if necessary and any drug-drug interactions.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Taking interventions as required when any errors are discovered.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Regular PTC meetings with Drs, clinicians and pharmacists to discuss pharmacovigilance, provide trainings and feedback on reporting.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1765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Z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475" y="1322615"/>
            <a:ext cx="8013700" cy="534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18961</TotalTime>
  <Words>849</Words>
  <Application>Microsoft Office PowerPoint</Application>
  <PresentationFormat>On-screen Show (4:3)</PresentationFormat>
  <Paragraphs>169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Webinar: Importance of Reporting Adverse Events to SAHPRA </vt:lpstr>
      <vt:lpstr>PowerPoint Presentation</vt:lpstr>
      <vt:lpstr>EXAMPLES OF ADRs REPORTED </vt:lpstr>
      <vt:lpstr>EXAMPLES OF ADRs REPORTED</vt:lpstr>
      <vt:lpstr>EXAMPLES OF ADRs REPORTED</vt:lpstr>
      <vt:lpstr>EXAMPLES OF ADRs REPORTED</vt:lpstr>
      <vt:lpstr>PowerPoint Presentation</vt:lpstr>
      <vt:lpstr>Steps taken by JHB Health District</vt:lpstr>
      <vt:lpstr>PowerPoint Presentation</vt:lpstr>
    </vt:vector>
  </TitlesOfParts>
  <Company>Office of the Premier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Noble Mufhandu</dc:creator>
  <cp:lastModifiedBy>Hethel Chouhan</cp:lastModifiedBy>
  <cp:revision>721</cp:revision>
  <cp:lastPrinted>2014-07-09T11:45:54Z</cp:lastPrinted>
  <dcterms:created xsi:type="dcterms:W3CDTF">2013-11-07T08:17:59Z</dcterms:created>
  <dcterms:modified xsi:type="dcterms:W3CDTF">2023-09-22T11:24:58Z</dcterms:modified>
</cp:coreProperties>
</file>